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7" r:id="rId13"/>
    <p:sldId id="955" r:id="rId14"/>
    <p:sldId id="11456" r:id="rId15"/>
    <p:sldId id="11457" r:id="rId16"/>
    <p:sldId id="11458" r:id="rId17"/>
    <p:sldId id="11459" r:id="rId18"/>
    <p:sldId id="11465" r:id="rId19"/>
    <p:sldId id="11472" r:id="rId20"/>
    <p:sldId id="11473" r:id="rId21"/>
    <p:sldId id="11466" r:id="rId22"/>
    <p:sldId id="11448" r:id="rId23"/>
    <p:sldId id="11460" r:id="rId24"/>
    <p:sldId id="11461" r:id="rId25"/>
    <p:sldId id="11464" r:id="rId26"/>
    <p:sldId id="11463"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FFE2"/>
    <a:srgbClr val="3BFFDA"/>
    <a:srgbClr val="00E2B7"/>
    <a:srgbClr val="00C8A2"/>
    <a:srgbClr val="2CF6CD"/>
    <a:srgbClr val="0E1734"/>
    <a:srgbClr val="0D193F"/>
    <a:srgbClr val="0F1824"/>
    <a:srgbClr val="0F172E"/>
    <a:srgbClr val="0F1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4844" autoAdjust="0"/>
  </p:normalViewPr>
  <p:slideViewPr>
    <p:cSldViewPr snapToGrid="0">
      <p:cViewPr>
        <p:scale>
          <a:sx n="66" d="100"/>
          <a:sy n="66" d="100"/>
        </p:scale>
        <p:origin x="1848" y="954"/>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14</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20</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22</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23</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25</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26</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966524" y="862008"/>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tổ</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điểm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kê</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Nâng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cao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khách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chính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xác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so với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thủ</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trực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tuyến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có</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thể</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chế</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tối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đa</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trong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sinh, đề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lưu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ổn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định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truy</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cập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phân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tích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98553" y="2275913"/>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249127" y="2987085"/>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8" y="778739"/>
            <a:ext cx="5549470" cy="3121576"/>
          </a:xfrm>
          <a:prstGeom prst="flowChartMagneticTape">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mc:Choice xmlns:p14="http://schemas.microsoft.com/office/powerpoint/2010/main" Requires="p14">
      <p:transition spd="slow" p14:dur="1600" advTm="2000">
        <p14:prism isContent="1" isInverted="1"/>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500">
        <p159:morph option="byObject"/>
      </p:transition>
    </mc:Choice>
    <mc:Fallback>
      <p:transition spd="slow" advTm="5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758834" y="161894"/>
            <a:ext cx="4823134"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pPr algn="ctr"/>
            <a:endParaRPr lang="en-US" sz="4000" dirty="0"/>
          </a:p>
        </p:txBody>
      </p:sp>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nvGrpSpPr>
          <p:cNvPr id="56" name="Group 55">
            <a:extLst>
              <a:ext uri="{FF2B5EF4-FFF2-40B4-BE49-F238E27FC236}">
                <a16:creationId xmlns:a16="http://schemas.microsoft.com/office/drawing/2014/main" id="{3267EA34-2E29-B014-4168-D01BE2261ADC}"/>
              </a:ext>
            </a:extLst>
          </p:cNvPr>
          <p:cNvGrpSpPr/>
          <p:nvPr/>
        </p:nvGrpSpPr>
        <p:grpSpPr>
          <a:xfrm>
            <a:off x="7429954" y="1253444"/>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2494181" y="1230189"/>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9774434" y="133389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149101" y="130175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up)">
                                      <p:cBhvr>
                                        <p:cTn id="11" dur="550"/>
                                        <p:tgtEl>
                                          <p:spTgt spid="51"/>
                                        </p:tgtEl>
                                      </p:cBhvr>
                                    </p:animEffect>
                                  </p:childTnLst>
                                </p:cTn>
                              </p:par>
                              <p:par>
                                <p:cTn id="12" presetID="22" presetClass="entr" presetSubtype="1" fill="hold" nodeType="withEffect">
                                  <p:stCondLst>
                                    <p:cond delay="1000"/>
                                  </p:stCondLst>
                                  <p:childTnLst>
                                    <p:set>
                                      <p:cBhvr>
                                        <p:cTn id="13" dur="1" fill="hold">
                                          <p:stCondLst>
                                            <p:cond delay="0"/>
                                          </p:stCondLst>
                                        </p:cTn>
                                        <p:tgtEl>
                                          <p:spTgt spid="79"/>
                                        </p:tgtEl>
                                        <p:attrNameLst>
                                          <p:attrName>style.visibility</p:attrName>
                                        </p:attrNameLst>
                                      </p:cBhvr>
                                      <p:to>
                                        <p:strVal val="visible"/>
                                      </p:to>
                                    </p:set>
                                    <p:animEffect transition="in" filter="wipe(up)">
                                      <p:cBhvr>
                                        <p:cTn id="14" dur="500"/>
                                        <p:tgtEl>
                                          <p:spTgt spid="79"/>
                                        </p:tgtEl>
                                      </p:cBhvr>
                                    </p:animEffect>
                                  </p:childTnLst>
                                </p:cTn>
                              </p:par>
                              <p:par>
                                <p:cTn id="15" presetID="22" presetClass="entr" presetSubtype="1" fill="hold" nodeType="withEffect">
                                  <p:stCondLst>
                                    <p:cond delay="100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500"/>
                                        <p:tgtEl>
                                          <p:spTgt spid="56"/>
                                        </p:tgtEl>
                                      </p:cBhvr>
                                    </p:animEffect>
                                  </p:childTnLst>
                                </p:cTn>
                              </p:par>
                              <p:par>
                                <p:cTn id="18" presetID="22" presetClass="entr" presetSubtype="1" fill="hold" nodeType="withEffect">
                                  <p:stCondLst>
                                    <p:cond delay="1400"/>
                                  </p:stCondLst>
                                  <p:childTnLst>
                                    <p:set>
                                      <p:cBhvr>
                                        <p:cTn id="19" dur="1" fill="hold">
                                          <p:stCondLst>
                                            <p:cond delay="0"/>
                                          </p:stCondLst>
                                        </p:cTn>
                                        <p:tgtEl>
                                          <p:spTgt spid="69"/>
                                        </p:tgtEl>
                                        <p:attrNameLst>
                                          <p:attrName>style.visibility</p:attrName>
                                        </p:attrNameLst>
                                      </p:cBhvr>
                                      <p:to>
                                        <p:strVal val="visible"/>
                                      </p:to>
                                    </p:set>
                                    <p:animEffect transition="in" filter="wipe(up)">
                                      <p:cBhvr>
                                        <p:cTn id="20" dur="500"/>
                                        <p:tgtEl>
                                          <p:spTgt spid="69"/>
                                        </p:tgtEl>
                                      </p:cBhvr>
                                    </p:animEffect>
                                  </p:childTnLst>
                                </p:cTn>
                              </p:par>
                              <p:par>
                                <p:cTn id="21" presetID="22" presetClass="entr" presetSubtype="1" fill="hold" nodeType="withEffect">
                                  <p:stCondLst>
                                    <p:cond delay="140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864528" y="2856666"/>
            <a:ext cx="7655893" cy="1327220"/>
          </a:xfrm>
          <a:prstGeom prst="rect">
            <a:avLst/>
          </a:prstGeom>
          <a:noFill/>
        </p:spPr>
        <p:txBody>
          <a:bodyPr wrap="square" lIns="95185" tIns="47592" rIns="95185" bIns="47592" rtlCol="0">
            <a:spAutoFit/>
          </a:bodyPr>
          <a:lstStyle/>
          <a:p>
            <a:pPr algn="just"/>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1722870" y="24677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3284774" y="27041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06</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07</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 y="186"/>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48334" y="454116"/>
            <a:ext cx="2300630" cy="901229"/>
            <a:chOff x="4848334" y="454116"/>
            <a:chExt cx="2300630" cy="901229"/>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454116"/>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TextBox 37">
            <a:extLst>
              <a:ext uri="{FF2B5EF4-FFF2-40B4-BE49-F238E27FC236}">
                <a16:creationId xmlns:a16="http://schemas.microsoft.com/office/drawing/2014/main" id="{C70B49ED-A70A-40B2-9AAB-7FF7B9EA1325}"/>
              </a:ext>
            </a:extLst>
          </p:cNvPr>
          <p:cNvSpPr txBox="1"/>
          <p:nvPr/>
        </p:nvSpPr>
        <p:spPr>
          <a:xfrm>
            <a:off x="2106988" y="1392430"/>
            <a:ext cx="739813" cy="75569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4" name="TextBox 40">
            <a:extLst>
              <a:ext uri="{FF2B5EF4-FFF2-40B4-BE49-F238E27FC236}">
                <a16:creationId xmlns:a16="http://schemas.microsoft.com/office/drawing/2014/main" id="{3F9B27B3-959C-44F4-855D-EC076D0344DD}"/>
              </a:ext>
            </a:extLst>
          </p:cNvPr>
          <p:cNvSpPr txBox="1"/>
          <p:nvPr/>
        </p:nvSpPr>
        <p:spPr>
          <a:xfrm>
            <a:off x="9356049" y="5041639"/>
            <a:ext cx="2835953" cy="249137"/>
          </a:xfrm>
          <a:prstGeom prst="rect">
            <a:avLst/>
          </a:prstGeom>
        </p:spPr>
        <p:txBody>
          <a:bodyPr vert="horz" wrap="square" lIns="466088" tIns="0" rIns="0" bIns="0" anchor="ctr" anchorCtr="0">
            <a:normAutofit/>
          </a:bodyPr>
          <a:lstStyle/>
          <a:p>
            <a:pPr>
              <a:lnSpc>
                <a:spcPct val="120000"/>
              </a:lnSpc>
            </a:pP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nvGrpSpPr>
          <p:cNvPr id="35" name="Group 41">
            <a:extLst>
              <a:ext uri="{FF2B5EF4-FFF2-40B4-BE49-F238E27FC236}">
                <a16:creationId xmlns:a16="http://schemas.microsoft.com/office/drawing/2014/main" id="{D8502B03-ECF1-490B-9DF2-F7ACD07E65E0}"/>
              </a:ext>
            </a:extLst>
          </p:cNvPr>
          <p:cNvGrpSpPr/>
          <p:nvPr/>
        </p:nvGrpSpPr>
        <p:grpSpPr>
          <a:xfrm>
            <a:off x="2101556" y="2106796"/>
            <a:ext cx="4289001" cy="687369"/>
            <a:chOff x="6707592" y="816352"/>
            <a:chExt cx="4417022" cy="707886"/>
          </a:xfrm>
        </p:grpSpPr>
        <p:sp>
          <p:nvSpPr>
            <p:cNvPr id="36" name="TextBox 42">
              <a:extLst>
                <a:ext uri="{FF2B5EF4-FFF2-40B4-BE49-F238E27FC236}">
                  <a16:creationId xmlns:a16="http://schemas.microsoft.com/office/drawing/2014/main" id="{124EA4FC-4364-45FA-A752-8411330A47A3}"/>
                </a:ext>
              </a:extLst>
            </p:cNvPr>
            <p:cNvSpPr txBox="1"/>
            <p:nvPr/>
          </p:nvSpPr>
          <p:spPr>
            <a:xfrm>
              <a:off x="6707592" y="816352"/>
              <a:ext cx="718466" cy="70788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162041" y="863305"/>
              <a:ext cx="3962573" cy="613980"/>
            </a:xfrm>
            <a:prstGeom prst="rect">
              <a:avLst/>
            </a:prstGeom>
            <a:noFill/>
          </p:spPr>
          <p:txBody>
            <a:bodyPr wrap="none" lIns="466088" tIns="0" rIns="0" bIns="0" anchor="b"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sp>
        <p:nvSpPr>
          <p:cNvPr id="41" name="TextBox 47">
            <a:extLst>
              <a:ext uri="{FF2B5EF4-FFF2-40B4-BE49-F238E27FC236}">
                <a16:creationId xmlns:a16="http://schemas.microsoft.com/office/drawing/2014/main" id="{E4B351FE-0728-44F1-82B5-B496EDC297CC}"/>
              </a:ext>
            </a:extLst>
          </p:cNvPr>
          <p:cNvSpPr txBox="1"/>
          <p:nvPr/>
        </p:nvSpPr>
        <p:spPr>
          <a:xfrm>
            <a:off x="2101556" y="2821955"/>
            <a:ext cx="711651" cy="687370"/>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2516887" y="2885017"/>
            <a:ext cx="3847723" cy="546909"/>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nvGrpSpPr>
          <p:cNvPr id="14" name="Group 13">
            <a:extLst>
              <a:ext uri="{FF2B5EF4-FFF2-40B4-BE49-F238E27FC236}">
                <a16:creationId xmlns:a16="http://schemas.microsoft.com/office/drawing/2014/main" id="{6440FD8F-2002-686E-3826-635F817EC1C9}"/>
              </a:ext>
            </a:extLst>
          </p:cNvPr>
          <p:cNvGrpSpPr/>
          <p:nvPr/>
        </p:nvGrpSpPr>
        <p:grpSpPr>
          <a:xfrm>
            <a:off x="2122117" y="4111234"/>
            <a:ext cx="4200226" cy="1062208"/>
            <a:chOff x="2571969" y="4029672"/>
            <a:chExt cx="4200226" cy="1062208"/>
          </a:xfrm>
        </p:grpSpPr>
        <p:sp>
          <p:nvSpPr>
            <p:cNvPr id="10" name="TextBox 49">
              <a:extLst>
                <a:ext uri="{FF2B5EF4-FFF2-40B4-BE49-F238E27FC236}">
                  <a16:creationId xmlns:a16="http://schemas.microsoft.com/office/drawing/2014/main" id="{EC96B731-591B-A7D0-9B0A-281F85D8E7F9}"/>
                </a:ext>
              </a:extLst>
            </p:cNvPr>
            <p:cNvSpPr txBox="1"/>
            <p:nvPr/>
          </p:nvSpPr>
          <p:spPr>
            <a:xfrm>
              <a:off x="2924472" y="4099902"/>
              <a:ext cx="3847723" cy="991978"/>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a:t>
              </a:r>
            </a:p>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ĐỂ GIẢI QUYẾT ĐỀ TÀI</a:t>
              </a:r>
            </a:p>
          </p:txBody>
        </p:sp>
        <p:sp>
          <p:nvSpPr>
            <p:cNvPr id="19" name="TextBox 52">
              <a:extLst>
                <a:ext uri="{FF2B5EF4-FFF2-40B4-BE49-F238E27FC236}">
                  <a16:creationId xmlns:a16="http://schemas.microsoft.com/office/drawing/2014/main" id="{8FB97CF2-9C24-8244-160C-7997AB5EDF74}"/>
                </a:ext>
              </a:extLst>
            </p:cNvPr>
            <p:cNvSpPr txBox="1"/>
            <p:nvPr/>
          </p:nvSpPr>
          <p:spPr>
            <a:xfrm>
              <a:off x="2571969" y="402967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3F065B42-D053-EC26-C967-3A4E576C1360}"/>
              </a:ext>
            </a:extLst>
          </p:cNvPr>
          <p:cNvGrpSpPr/>
          <p:nvPr/>
        </p:nvGrpSpPr>
        <p:grpSpPr>
          <a:xfrm>
            <a:off x="2122117" y="3471782"/>
            <a:ext cx="4194278" cy="687369"/>
            <a:chOff x="1493963" y="4419894"/>
            <a:chExt cx="4194278" cy="687369"/>
          </a:xfrm>
        </p:grpSpPr>
        <p:sp>
          <p:nvSpPr>
            <p:cNvPr id="46" name="TextBox 52">
              <a:extLst>
                <a:ext uri="{FF2B5EF4-FFF2-40B4-BE49-F238E27FC236}">
                  <a16:creationId xmlns:a16="http://schemas.microsoft.com/office/drawing/2014/main" id="{936740CF-17BE-4832-A0E6-C68474AA024C}"/>
                </a:ext>
              </a:extLst>
            </p:cNvPr>
            <p:cNvSpPr txBox="1"/>
            <p:nvPr/>
          </p:nvSpPr>
          <p:spPr>
            <a:xfrm>
              <a:off x="1493963" y="4419894"/>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1840518" y="4490124"/>
              <a:ext cx="3847723" cy="546909"/>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VẤN ĐỀ CẦN TRIỂN KHAI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sp>
        <p:nvSpPr>
          <p:cNvPr id="13" name="TextBox 52">
            <a:extLst>
              <a:ext uri="{FF2B5EF4-FFF2-40B4-BE49-F238E27FC236}">
                <a16:creationId xmlns:a16="http://schemas.microsoft.com/office/drawing/2014/main" id="{9FD24518-4DA7-21CF-9AC3-2AA0F01B555B}"/>
              </a:ext>
            </a:extLst>
          </p:cNvPr>
          <p:cNvSpPr txBox="1"/>
          <p:nvPr/>
        </p:nvSpPr>
        <p:spPr>
          <a:xfrm>
            <a:off x="2153212" y="5177801"/>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6" name="TextBox 15">
            <a:extLst>
              <a:ext uri="{FF2B5EF4-FFF2-40B4-BE49-F238E27FC236}">
                <a16:creationId xmlns:a16="http://schemas.microsoft.com/office/drawing/2014/main" id="{00AE8E3F-87E0-5ADB-7901-D5D49A003058}"/>
              </a:ext>
            </a:extLst>
          </p:cNvPr>
          <p:cNvSpPr txBox="1"/>
          <p:nvPr/>
        </p:nvSpPr>
        <p:spPr>
          <a:xfrm>
            <a:off x="2849298" y="5290777"/>
            <a:ext cx="6197600" cy="553998"/>
          </a:xfrm>
          <a:prstGeom prst="rect">
            <a:avLst/>
          </a:prstGeom>
          <a:noFill/>
        </p:spPr>
        <p:txBody>
          <a:bodyPr wrap="square">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p>
        </p:txBody>
      </p:sp>
      <p:sp>
        <p:nvSpPr>
          <p:cNvPr id="17" name="TextBox 52">
            <a:extLst>
              <a:ext uri="{FF2B5EF4-FFF2-40B4-BE49-F238E27FC236}">
                <a16:creationId xmlns:a16="http://schemas.microsoft.com/office/drawing/2014/main" id="{7A4D49BA-9C51-AA10-2817-DF232A2C6AB9}"/>
              </a:ext>
            </a:extLst>
          </p:cNvPr>
          <p:cNvSpPr txBox="1"/>
          <p:nvPr/>
        </p:nvSpPr>
        <p:spPr>
          <a:xfrm>
            <a:off x="2153212" y="582931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2" name="TextBox 21">
            <a:extLst>
              <a:ext uri="{FF2B5EF4-FFF2-40B4-BE49-F238E27FC236}">
                <a16:creationId xmlns:a16="http://schemas.microsoft.com/office/drawing/2014/main" id="{2CBDF7FC-FFA6-0083-B517-988821DEC81C}"/>
              </a:ext>
            </a:extLst>
          </p:cNvPr>
          <p:cNvSpPr txBox="1"/>
          <p:nvPr/>
        </p:nvSpPr>
        <p:spPr>
          <a:xfrm>
            <a:off x="2889297" y="5903729"/>
            <a:ext cx="6197600" cy="553998"/>
          </a:xfrm>
          <a:prstGeom prst="rect">
            <a:avLst/>
          </a:prstGeom>
          <a:noFill/>
        </p:spPr>
        <p:txBody>
          <a:bodyPr wrap="square">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p>
        </p:txBody>
      </p:sp>
      <p:sp>
        <p:nvSpPr>
          <p:cNvPr id="23" name="TextBox 39">
            <a:extLst>
              <a:ext uri="{FF2B5EF4-FFF2-40B4-BE49-F238E27FC236}">
                <a16:creationId xmlns:a16="http://schemas.microsoft.com/office/drawing/2014/main" id="{9A73BD36-28C2-7C97-B52A-36F8BE620DEA}"/>
              </a:ext>
            </a:extLst>
          </p:cNvPr>
          <p:cNvSpPr txBox="1"/>
          <p:nvPr/>
        </p:nvSpPr>
        <p:spPr>
          <a:xfrm>
            <a:off x="2507094" y="1438906"/>
            <a:ext cx="2835953" cy="662745"/>
          </a:xfrm>
          <a:prstGeom prst="rect">
            <a:avLst/>
          </a:prstGeom>
          <a:noFill/>
        </p:spPr>
        <p:txBody>
          <a:bodyPr wrap="none" lIns="466088" tIns="0" rIns="0" bIns="0" anchor="b"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1927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435181"/>
          </a:xfrm>
          <a:prstGeom prst="rect">
            <a:avLst/>
          </a:prstGeom>
          <a:noFill/>
        </p:spPr>
        <p:txBody>
          <a:bodyPr wrap="square" lIns="95185" tIns="47592" rIns="95185" bIns="47592" rtlCol="0">
            <a:spAutoFit/>
          </a:bodyPr>
          <a:lstStyle/>
          <a:p>
            <a:pPr>
              <a:lnSpc>
                <a:spcPct val="120000"/>
              </a:lnSpc>
            </a:pPr>
            <a:r>
              <a:rPr lang="en-US" altLang="zh-CN"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bản</a:t>
            </a:r>
            <a:endParaRPr lang="zh-CN" altLang="en-US"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307245" y="2965445"/>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137591"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7519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24893" y="5634484"/>
            <a:ext cx="4300408" cy="436324"/>
            <a:chOff x="1757409" y="1067096"/>
            <a:chExt cx="3226302"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57409" y="1067096"/>
              <a:ext cx="3226302"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1736</TotalTime>
  <Words>1361</Words>
  <Application>Microsoft Office PowerPoint</Application>
  <PresentationFormat>Widescreen</PresentationFormat>
  <Paragraphs>135</Paragraphs>
  <Slides>26</Slides>
  <Notes>24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等线</vt:lpstr>
      <vt:lpstr>等线 Light</vt:lpstr>
      <vt:lpstr>Arial</vt:lpstr>
      <vt:lpstr>Cambria</vt:lpstr>
      <vt:lpstr>Cascadia Code Light</vt:lpstr>
      <vt:lpstr>Concert One</vt:lpstr>
      <vt:lpstr>Courier New</vt:lpstr>
      <vt:lpstr>Monda</vt:lpstr>
      <vt:lpstr>Noto Sans S Chinese Light</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Mai Quang Hải</cp:lastModifiedBy>
  <cp:revision>68</cp:revision>
  <dcterms:created xsi:type="dcterms:W3CDTF">2019-02-16T10:31:20Z</dcterms:created>
  <dcterms:modified xsi:type="dcterms:W3CDTF">2024-06-04T13:19:42Z</dcterms:modified>
</cp:coreProperties>
</file>